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3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00D1F-22A4-474C-9C0C-2A9EADAD7B9D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47F1D-434A-4CBA-AD65-A4D74ACD2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3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7DBE5-C4C0-43C4-9717-C9688B98C663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ED16-C943-4184-9BD6-D660F9EF1765}" type="datetimeFigureOut">
              <a:rPr/>
              <a:pPr/>
              <a:t>8/26/2014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F9F70E-A807-417C-8E97-2885A87813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8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ED16-C943-4184-9BD6-D660F9EF1765}" type="datetimeFigureOut">
              <a:rPr/>
              <a:pPr/>
              <a:t>8/26/2014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F70E-A807-417C-8E97-2885A87813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5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ED16-C943-4184-9BD6-D660F9EF1765}" type="datetimeFigureOut">
              <a:rPr/>
              <a:pPr/>
              <a:t>8/26/2014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F70E-A807-417C-8E97-2885A87813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0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ED16-C943-4184-9BD6-D660F9EF1765}" type="datetimeFigureOut">
              <a:rPr/>
              <a:pPr/>
              <a:t>8/26/2014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F70E-A807-417C-8E97-2885A87813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4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ED16-C943-4184-9BD6-D660F9EF1765}" type="datetimeFigureOut">
              <a:rPr/>
              <a:pPr/>
              <a:t>8/26/2014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F70E-A807-417C-8E97-2885A87813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6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ED16-C943-4184-9BD6-D660F9EF1765}" type="datetimeFigureOut">
              <a:rPr/>
              <a:pPr/>
              <a:t>8/26/2014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F70E-A807-417C-8E97-2885A8781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4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ED16-C943-4184-9BD6-D660F9EF1765}" type="datetimeFigureOut">
              <a:rPr/>
              <a:pPr/>
              <a:t>8/26/2014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F70E-A807-417C-8E97-2885A8781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ED16-C943-4184-9BD6-D660F9EF1765}" type="datetimeFigureOut">
              <a:rPr/>
              <a:pPr/>
              <a:t>8/26/2014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F70E-A807-417C-8E97-2885A87813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0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ED16-C943-4184-9BD6-D660F9EF1765}" type="datetimeFigureOut">
              <a:rPr/>
              <a:pPr/>
              <a:t>8/26/2014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F70E-A807-417C-8E97-2885A87813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ED16-C943-4184-9BD6-D660F9EF1765}" type="datetimeFigureOut">
              <a:rPr/>
              <a:pPr/>
              <a:t>8/26/2014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F70E-A807-417C-8E97-2885A8781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510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ED16-C943-4184-9BD6-D660F9EF1765}" type="datetimeFigureOut">
              <a:rPr/>
              <a:pPr/>
              <a:t>8/26/2014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F70E-A807-417C-8E97-2885A8781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370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F66ED16-C943-4184-9BD6-D660F9EF1765}" type="datetimeFigureOut">
              <a:rPr/>
              <a:pPr/>
              <a:t>8/26/2014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9F9F70E-A807-417C-8E97-2885A87813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129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cdn.pimpmyspace.org/media/pms/c/ki/ix/x5/infinityjh.gif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cdn.pimpmyspace.org/media/pms/c/ki/ix/x5/infinityjh.gif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Pnt9AFaTd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gp/reader/157110481X/ref=sib_dp_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cdn.pimpmyspace.org/media/pms/c/ki/ix/x5/infinityjh.gif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685800"/>
            <a:ext cx="6324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Reading strategy to increase Literacy: Text Coding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29000" y="3203574"/>
            <a:ext cx="5715000" cy="182562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Using R.A.C.E. TO BUILD CONSTRUCTED RESPONSE WRITING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132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101405"/>
            <a:ext cx="9116291" cy="261610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</a:rPr>
              <a:t>When you have a connection between</a:t>
            </a:r>
          </a:p>
          <a:p>
            <a:pPr algn="ctr"/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– TO – SELF</a:t>
            </a:r>
          </a:p>
          <a:p>
            <a:pPr algn="ctr"/>
            <a:r>
              <a:rPr lang="en-US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Connect to something that you have personal experience with</a:t>
            </a:r>
            <a:endParaRPr lang="en-US" sz="2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5122" name="il_fi" descr="http://cdn.pimpmyspace.org/media/pms/c/ki/ix/x5/infinityjh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6102140" cy="36483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506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l_fi" descr="http://cdn.pimpmyspace.org/media/pms/c/ki/ix/x5/infinityjh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372566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ectangle 3"/>
          <p:cNvSpPr/>
          <p:nvPr/>
        </p:nvSpPr>
        <p:spPr>
          <a:xfrm>
            <a:off x="0" y="4101405"/>
            <a:ext cx="9116291" cy="249299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</a:rPr>
              <a:t>When you have a connection between</a:t>
            </a:r>
          </a:p>
          <a:p>
            <a:pPr algn="ctr"/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– TO – WORLD</a:t>
            </a:r>
          </a:p>
          <a:p>
            <a:pPr algn="ctr"/>
            <a:r>
              <a:rPr lang="en-US" sz="36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Connect to something that connects to the past or current culture</a:t>
            </a:r>
            <a:endParaRPr lang="en-US" sz="2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86200"/>
            <a:ext cx="9116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If a word gets repeated, seems important, or is unknown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667000" y="533400"/>
            <a:ext cx="3276600" cy="2971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9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</a:t>
            </a:r>
            <a:endParaRPr lang="en-US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Modifying Text Codes for Writing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Fold the white piece of paper into 4.</a:t>
            </a:r>
          </a:p>
          <a:p>
            <a:r>
              <a:rPr lang="en-US" sz="2800" b="1" dirty="0" smtClean="0"/>
              <a:t>Watch the video below.</a:t>
            </a:r>
          </a:p>
          <a:p>
            <a:r>
              <a:rPr lang="en-US" sz="2800" b="1" dirty="0" smtClean="0"/>
              <a:t>While viewing the video, jot down notes for each square.</a:t>
            </a:r>
          </a:p>
          <a:p>
            <a:pPr marL="0" indent="0" algn="ctr">
              <a:buNone/>
            </a:pPr>
            <a:endParaRPr lang="en-US" sz="2400" dirty="0" smtClean="0">
              <a:hlinkClick r:id=""/>
            </a:endParaRPr>
          </a:p>
          <a:p>
            <a:pPr marL="0" indent="0" algn="ctr">
              <a:buNone/>
            </a:pPr>
            <a:r>
              <a:rPr lang="en-US" sz="2400" dirty="0" smtClean="0">
                <a:hlinkClick r:id="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www.youtube.com/watch?v=mPnt9AFaTdc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800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0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R.A.C.E.</a:t>
            </a:r>
            <a:b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Constructed Response Writing Method</a:t>
            </a:r>
            <a:endParaRPr lang="en-US" sz="31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036750"/>
              </p:ext>
            </p:extLst>
          </p:nvPr>
        </p:nvGraphicFramePr>
        <p:xfrm>
          <a:off x="152400" y="1600200"/>
          <a:ext cx="8915400" cy="382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57700"/>
                <a:gridCol w="4457700"/>
              </a:tblGrid>
              <a:tr h="1905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Reword</a:t>
                      </a:r>
                    </a:p>
                    <a:p>
                      <a:endParaRPr lang="en-US" sz="2000" b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Restate the</a:t>
                      </a:r>
                      <a:r>
                        <a:rPr lang="en-US" sz="2000" b="1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question in a declarative sentence.</a:t>
                      </a:r>
                      <a:endParaRPr lang="en-US" sz="20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Answer</a:t>
                      </a:r>
                    </a:p>
                    <a:p>
                      <a:endParaRPr lang="en-US" sz="2000" b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Finish</a:t>
                      </a:r>
                      <a:r>
                        <a:rPr lang="en-US" sz="2000" b="1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the </a:t>
                      </a:r>
                      <a:r>
                        <a:rPr lang="en-US" sz="2000" b="1" u="sng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reword</a:t>
                      </a:r>
                      <a:r>
                        <a:rPr lang="en-US" sz="2000" b="1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by answering the question posed</a:t>
                      </a:r>
                      <a:endParaRPr lang="en-US" sz="20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05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Cite Evidence or Examples  (3)</a:t>
                      </a:r>
                    </a:p>
                    <a:p>
                      <a:endParaRPr lang="en-US" sz="2000" b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Use 3 or more pieces of evidence to support the </a:t>
                      </a:r>
                      <a:r>
                        <a:rPr lang="en-US" sz="2000" b="1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answer</a:t>
                      </a:r>
                      <a:r>
                        <a:rPr lang="en-US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given in</a:t>
                      </a:r>
                      <a:r>
                        <a:rPr lang="en-US" sz="2000" b="1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the </a:t>
                      </a:r>
                      <a:r>
                        <a:rPr lang="en-US" sz="2000" b="1" u="sng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reword</a:t>
                      </a:r>
                      <a:r>
                        <a:rPr lang="en-US" sz="2000" b="1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. Please use (“ “) when citing evidence from the text.</a:t>
                      </a:r>
                      <a:endParaRPr lang="en-US" sz="20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Explain the evidence or examples found</a:t>
                      </a:r>
                    </a:p>
                    <a:p>
                      <a:endParaRPr lang="en-US" sz="2000" b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For each piece of evidence you </a:t>
                      </a:r>
                      <a:r>
                        <a:rPr lang="en-US" sz="2000" b="1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cited</a:t>
                      </a:r>
                      <a:r>
                        <a:rPr lang="en-US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, explain how it relates to the </a:t>
                      </a:r>
                      <a:r>
                        <a:rPr lang="en-US" sz="2000" b="1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answer</a:t>
                      </a:r>
                      <a:r>
                        <a:rPr lang="en-US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you provided in the </a:t>
                      </a:r>
                      <a:r>
                        <a:rPr lang="en-US" sz="2000" b="1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reword</a:t>
                      </a:r>
                      <a:r>
                        <a:rPr lang="en-US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.</a:t>
                      </a:r>
                      <a:endParaRPr lang="en-US" sz="20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34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572000"/>
          </a:xfrm>
        </p:spPr>
        <p:txBody>
          <a:bodyPr/>
          <a:lstStyle/>
          <a:p>
            <a:r>
              <a:rPr lang="en-US" b="1" i="1" dirty="0" smtClean="0"/>
              <a:t>Strategies That Work: Teaching Comprehension for Understanding and Engagement </a:t>
            </a:r>
            <a:r>
              <a:rPr lang="en-US" dirty="0" smtClean="0"/>
              <a:t>by Stephanie Harvey  and Anne </a:t>
            </a:r>
            <a:r>
              <a:rPr lang="en-US" dirty="0" err="1" smtClean="0"/>
              <a:t>Goudvis</a:t>
            </a:r>
            <a:endParaRPr lang="en-US" dirty="0"/>
          </a:p>
        </p:txBody>
      </p:sp>
      <p:pic>
        <p:nvPicPr>
          <p:cNvPr id="1026" name="Picture 2" descr="Strategies That Work: Teaching Comprehension for Understanding and Engagemen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438400"/>
            <a:ext cx="3314701" cy="3314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573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Coding is the Answer!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52400" y="1371600"/>
            <a:ext cx="6610350" cy="4949952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/>
              <a:t>Text coding is a reading strategy that will enable students to do the following:</a:t>
            </a:r>
          </a:p>
          <a:p>
            <a:pPr lvl="2"/>
            <a:r>
              <a:rPr lang="en-US" sz="2400" dirty="0" smtClean="0"/>
              <a:t>interact </a:t>
            </a:r>
            <a:r>
              <a:rPr lang="en-US" sz="2400" b="1" i="1" dirty="0" smtClean="0"/>
              <a:t>meaningfully</a:t>
            </a:r>
            <a:r>
              <a:rPr lang="en-US" sz="2400" i="1" dirty="0" smtClean="0"/>
              <a:t> </a:t>
            </a:r>
            <a:r>
              <a:rPr lang="en-US" sz="2400" dirty="0" smtClean="0"/>
              <a:t>with printed text.</a:t>
            </a:r>
          </a:p>
          <a:p>
            <a:pPr lvl="2"/>
            <a:r>
              <a:rPr lang="en-US" sz="2400" dirty="0" smtClean="0"/>
              <a:t>prepare students for class discussions.</a:t>
            </a:r>
          </a:p>
          <a:p>
            <a:pPr lvl="2"/>
            <a:r>
              <a:rPr lang="en-US" sz="2400" dirty="0" smtClean="0"/>
              <a:t>make notes of thinking while reading.</a:t>
            </a:r>
          </a:p>
          <a:p>
            <a:pPr lvl="2"/>
            <a:r>
              <a:rPr lang="en-US" sz="2400" dirty="0" smtClean="0"/>
              <a:t>comprehend more deeply what is being read.</a:t>
            </a:r>
          </a:p>
          <a:p>
            <a:pPr lvl="2"/>
            <a:r>
              <a:rPr lang="en-US" sz="2400" dirty="0" smtClean="0"/>
              <a:t>engage students in their textbook reading.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  <p:sp>
        <p:nvSpPr>
          <p:cNvPr id="4098" name="AutoShape 2" descr="data:image/jpg;base64,/9j/4AAQSkZJRgABAQAAAQABAAD/2wBDAAkGBwgHBgkIBwgKCgkLDRYPDQwMDRsUFRAWIB0iIiAdHx8kKDQsJCYxJx8fLT0tMTU3Ojo6Iys/RD84QzQ5Ojf/2wBDAQoKCg0MDRoPDxo3JR8lNzc3Nzc3Nzc3Nzc3Nzc3Nzc3Nzc3Nzc3Nzc3Nzc3Nzc3Nzc3Nzc3Nzc3Nzc3Nzc3Nzf/wAARCACrAHIDASIAAhEBAxEB/8QAHAAAAgIDAQEAAAAAAAAAAAAAAAYFBwEDBAII/8QAORAAAgEDAgMFBwMDAwUBAAAAAQIDAAQRBSEGEjEHEyJBURQyYXGBkaEjscFCUnIV0eEWJDOC8VP/xAAaAQACAwEBAAAAAAAAAAAAAAAAAwECBAUG/8QAJBEAAgEFAAICAgMAAAAAAAAAAAECAxESITEEURNBBSIjMmH/2gAMAwEAAhEDEQA/ALxoorFAGahuKdYfQ9Ka+jt+/wCVwpUNgjJwD96l3YKpJ6AZqpO1Him4R5NOtw7RyJ+pDNHyhPiCDlv2+dQyUrsW9Y47ub+MyqJoLkyAgiUcrDcYIH4/yNRl7xffX0aLM+O7fnTlOxbcZx8jt6VBWmk6leRgw20hVznmK4zW99Bv7dcPBISNzgUnJD8Gvon+Gu0K80CbMlvHdq8n6rSn9Qj0Deg22q6eF+MtH4jtle0uokn6NAzYb6A9R8RXzDewXUB8Ubg46EVxRXlzbzrIjvE6sGV0O6t60yLFyifZbOFxnqegr1VBcGdq11p5dNbJu4zj9UHLj84xVy6HxFY60v8A2sh7wKHaNhgqD0yKtcpYmKKKKkgKKKKACiiigArFZooAgeNtTbSeHLq5i5u8ICJynBBPnVPcOaYdauHvL4P7PE3hQts7dfsNqsjtba6/6aWO1QFZJlEjk45R5fc0hWHEGm6fbxWMKySCJcFuXYt5n70iq3xGnx4rrGgwIMcuAvpjauedFA33z8K9afeQ3sHeRDlqJ13WodO8EoZ2x0Ss9mbdLpy6pDA6nmUYx0IpO1PSoJOcxgKa75+JrO5JQwzRH1ZjWma4V15o5A6noQR/FXjkuiZYy4J88D207qcYHSm3s31q30bWoLu6nSO3RsysztkgA7KijxEk4Apf1rduYedcmlEm8gCMEYOME+vl12rRHhkktn2JBKJoUlVWUOoYBhgjIzuK2Vw6Ly/6RZckrSp7OmJG6uOUbn513UxCgooooAKKKKAMVmiigBQ7TrY3nD8Nsrcve3Uak+i7lvwDVaXcGiQSLFGjJyeElCfzVp8eASafBFnDc5Zd/RSP5qsNUivYtEt7LRoxbThiZ5HCkyHmHng8wxzbbdRWee5Wua6OoXsMGlLBDYcqHmQb81LGv3FjJd88zZ5feHltUpMx07RgZQFdhnlUYAPypLhiEuoRvJlk58sD5/L40tdNUuI3Tw6Vcx4NsBzHYupFQ91ZNp0y90xaBzgDPQ0x8UyvcanbLaWax6aFw4Eag9BuCN85z546fGo2C2aazIfJwxxzGrvQjv0L2qlmxkYFcWnRmW/to0j71nlVRHkDn36ZOwz0zU5qduBZt6gVy8F2I1Pi3S7KRmQS3AHMnUEeIH7imRd0IqaZ9U6Ahj0ayUxLFiFf01OeXbpnAqQrxbx9zDHFknkULk+eK2U0QFFFFABRRRQBiiiigBX4qTvLuEE7d309N6gDDFEeYheYeZHSp/iluW9iJ6GP+aVL5hdK8LrzK2xB6EVjn/ZnToL+NC/xjKrPFEsqkEZ286gLLlS8ET4OfdPrTBrPD8F5GeaNuaMeEAnA/mlWVXguEeU+KMAKPSrW0S3d3Y3HToJkBZcr6Go3UEigVkjAGPKpSzu45bJXQ7YwagNQl53bBpf2TKyIXUSGtnXHXatHCN5NoOsw6raoklxECFSRcrvtmtl8A8ZXONx+9b9FsJprwW8cbEzSosWfPJApt7LQhRUpbPpfS7sX+nWt2By9/EsmPTIzXVXPYW4s7G3tlxiGJU+wxW1ZUckI6sR1APStBifdGyisCipIM0ViigAooooAgeLbVpLRLhBvCfF/if8AnFVdxdqzaPZpcYk7oyhZO6IDEHyBNXZNGssTRuMqykEfA1S/aNo8s+k3tou8tuecD+7l/wBxWepH90zZQm8HEXJu0LRJYCnsOrJJycoIuFIz69aibjXbC/iaRJJY/FjluFGfL+ofX7Vw8LcNrqcBmmHMvkM1L3HCdrDEcIx3zjJ61ZtF4Qm1ds79Kklis5I29MgVy3U6paBjuzV1yKLLTBEzczxxBGbPU4qAvZS4jiHku9J+yZaVgn5RaLcTSBUDksD5gfKrm7PuC5LOWDV9SADiMG3iznGR7x+O9VRw/pkmu31tpcRUPOSoL9B1O/2r6S9ohiiMYmjLonuhhnYelPhFdM1STWkQ+vak2WtoWKqu0jDz+FQvB0T3mvz3aMUgtU5CAdnZvI/Ib/auXWLrktC2ctIck1LdmSg6BNPjea7kOfUDC/warH9pXGTWFOyG8UUUU8yBRRRQAVmiigApF42tAmoCblHLPHv8SNj/ABTzS9xpAZNNWYdYn3+R2/2pdRXiNoSxqIqPS7D/AE+3ktwrRmOQlGA2Zc7V41e/FrFhW5nOwzUhqEd0Ce5cjHTIpcuNNubm655mYn+5vKlX0dKU1bRy385Nju27MKipHHM7E/AV0azOguRBEcrGevrivej6ZJeSiSTaJdzt1q0IOWkY5zSJDRbYiNp5CyhlKgg4IyMHfy2pf4Stnm49sIYLl3YXnN3yucsq5J367gEGu3i3VvZU9gs25XZfGwPur/zUj2K6abjiC51Bl/Ts4eUf5Pt+wP3p8koxsjPFuckWHxbKttByqcHBxTZ2YxmPgyxJ6uZH+7mq+48mZgX6KAQK5uHe1s8OwQ6Tf6V39rAgCTW8uJMHfdW2O5PmKTS6Prt4ovSikbS+1jhG/YI9/JaOdz7VCyKPm3u/mnK0vLW9iWW0uIp4yMh4nDD7inGU30UbUUAFFQvFXE+mcLaeLzVJSAzcsUSDLyt6KP56CqY4n7X9a1EyQ6QqadasMcwHNMf/AGzgfQfWgC5eI+LtE4bQHVb1Elb3IEBeRv8A1G/1OBVScQdod/xZxJpmi6dzWOmyXSNKM/qSqp5iGPQDbp9zVZvdSSTSTyu8kjEtJJI3Mzn4k1M9naE8QNqTRmU20ZMUfUvI2wx+cnyqYxydgbsrll6pBPY3Aa4gkeAZxKikg/PHSlPV9Ukucx2gWKM+9LIeUY+tTEAvo7u6bVrhp7mRRIfFsgOfCo6ADHlSfxGE9oLFcfGtkfxqccsjPP8AKSUsMTZpmgyXk3MHWQZ3ZWBqa164h4e0huXHOdlGfeb0pL0mG8l1BF0xpoZCwJkiPKfr/wA1v4gfUeJtYNpp0Mt2lt4AYl2Zv6mPkN9v/tKqQjS0hkZuptixNI9xM80zEySNliT1NXj2TWa2vBccwULJdyPIx88ZKj8Ck/Qey3ULoLLrEwtEPWGIhpPqeg/NPbWiaBpEVhayyLBCuE8WT1zufrWGrNcRtoU2ndkfxgDLlFyQBj4Cqp1yJ47lJGGAycv1H/0U+3eoyzZBfmx50va3a+32bBMd8h5lPr8KrTdmWrK6FZJCPOu2w1O6sJe9sbqe1fOS0ErRk/MqRmowGs81ajGO69pfFSqANanwBjcKf4opI5qKgBw7ReJZOJOKry6EhNpA5t7Vc7BFOCR/kcnPy9KV8/esZ2FYB3qrLoxI2FCDzO9Xd2dcOW9lo0FyUBlmXmY43x6VSNujXF5BEgyXcD7mvpTQITBpVtFj3UFPprQqbE3jS8itdXu1hX9QW0Q5VHxYk/mq7jZtVvEid+UM2N6b+MJmlnv7mNyoedlyOpC+EftmlnhkKutW8l6AyrIC/N0wds/TOa7DUlTUV6ORFxdSUn7LK4b4bsrO02DBnj5SwO5z1PzphsbG10+2WCyt4reBRgRxqAK06dfWd9bLPYSK8HMyow6HlJH8V7urjlUquWf+1Bk15uvUc5s9JRpqEVY3vNynwYB9cZqE18S3FucoDsem1SFkk2DJcIFZj4VzuB8axqkf6GfhnFZ2PWmVjLC0cjAjHwNa+UZ2/Fb9YdxcnoACa40lV/d2Pxq6Fy6Lev6a9rO1xGuYJDuVHuk+vzqIzT8SrK0coDIwwwIyCKVNb0r2JxLCSbZjtnqp9D/vWiE76ZmnC20RlFee8A23opgo622FeCcCssa8sc1BdkzwTae28R2y42VgfzX0LcSrYadNOxwsEJb7CqR7KIe813vSMhRn81aXHV6YdFS1UkPeSrHseqg5b9gPrWujHJpGWtPGLYgauW9ltklbfl53+LGljVJ+4iPIMNLt9KZ9UiM11ufCAAKSNXuRdXruhzEvgj+Q866fm1Pip66zleFD5Km+Is3snsHh0N7ueaQxzykxwg+BQNs/MkGnsTIowoAFVb2d8V21nZro985jYSH2dj7p5j7vwOascsGHgRpG9ANh9a8xUVpHqqbTjo3SXRB8IFR2pahcSRd0kRbPmBXVBFIrM9wFGTso3x9a3lF94jlFLGcKt1m0vI7omUEA7iuBoSBl2Apu42dljBVgCeg86RnZ3clzzYq0eC5dOsXKQjxPzD0rE0treQPC+wcYNR7LjflzXPOcAZBBPnV10q+EPJpt0kjKIyQpIz60VJ/6go25ztRV82JwiRxNeHOFJrJNeJPdx6mnIXcsvsdgXvppT6gCmDja59q4ktLX+m1iycf3Mc/sBUN2SELG3xbr9a2zSm84i1C5boZmVTnyXwj9q6ngwvO/o5fnztC3siOK7v2O0dlYCWU93H8PU/akTpt6VMcVX3tmrOsbZig/TX0J/qP32+lQckmNhu1ZvMrfJV/xGjw6Xx0l7exg4Ent4eLdOe6wV5mC5OwblOCau178LttivnNUwchsN6imjTuM7+BLW0mEDRqyo88nOX5c7knmwTg+lYKkHLaOjSqKOmWxNqiJlncDH4rzFq8kpAjw6noSpGK0Q2Fk3I8shm5d15jt9q7w0S78ygCs1jWhK4mimaR5rqbOfdUClgskanw5+dPXFcto0eVKMyjffpVd3tyObbYetWihczE8zHJyAPKo66laRSAeg3omnZ/CgzmsGMpbyOfJT1piQpu5GZNFXLp3ZNw9Pp9tNPxDEsskKO698uxIBI60U2wrIqA1qlOCorZWqb3xVihZ/ZlMttYvM5xgFv3rnmvRYaTcXjf+QglfixO35NcPDLMNJmAJA7punyNc/FjFdOtkBIVn3HrgV1aEsKE5rpy/Jjn5EIPgpyyEZ5jljuc1riXxczb1rJJc533reK5XTpnrmrBII6E1mvLb1IE1pnFOqabGsUcoljXos2SQPQHrUnJ2g3ZQD2KPPnl8g/ilDzrWdw30qjhHthiqSXGM0/Fa3aN31ssbY25ADk1DSXUlyrSA+77wHkPWo+vcTskishIYHY1Cgkwc5PpI212Y0HexgjPVRvXfbPDezoryIkC+JubbOPL4muS7jSO+VEUBc9B092t1jGrzwxsPAxGQNs9KnBXIzdiVfXAGISMcoO2/lRXQtvAFAEEWw/8AzFFMwKZH/9k="/>
          <p:cNvSpPr>
            <a:spLocks noChangeAspect="1" noChangeArrowheads="1"/>
          </p:cNvSpPr>
          <p:nvPr/>
        </p:nvSpPr>
        <p:spPr bwMode="auto">
          <a:xfrm>
            <a:off x="63500" y="-644525"/>
            <a:ext cx="885825" cy="1323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100" name="AutoShape 4" descr="data:image/jpg;base64,/9j/4AAQSkZJRgABAQAAAQABAAD/2wBDAAkGBwgHBgkIBwgKCgkLDRYPDQwMDRsUFRAWIB0iIiAdHx8kKDQsJCYxJx8fLT0tMTU3Ojo6Iys/RD84QzQ5Ojf/2wBDAQoKCg0MDRoPDxo3JR8lNzc3Nzc3Nzc3Nzc3Nzc3Nzc3Nzc3Nzc3Nzc3Nzc3Nzc3Nzc3Nzc3Nzc3Nzc3Nzc3Nzf/wAARCACrAHIDASIAAhEBAxEB/8QAHAAAAgIDAQEAAAAAAAAAAAAAAAYFBwEDBAII/8QAORAAAgEDAgMFBwMDAwUBAAAAAQIDAAQRBSEGEjEHEyJBURQyYXGBkaEjscFCUnIV0eEWJDOC8VP/xAAaAQACAwEBAAAAAAAAAAAAAAAAAwECBAUG/8QAJBEAAgEFAAICAgMAAAAAAAAAAAECAxESITEEURNBBSIjMmH/2gAMAwEAAhEDEQA/ALxoorFAGahuKdYfQ9Ka+jt+/wCVwpUNgjJwD96l3YKpJ6AZqpO1Him4R5NOtw7RyJ+pDNHyhPiCDlv2+dQyUrsW9Y47ub+MyqJoLkyAgiUcrDcYIH4/yNRl7xffX0aLM+O7fnTlOxbcZx8jt6VBWmk6leRgw20hVznmK4zW99Bv7dcPBISNzgUnJD8Gvon+Gu0K80CbMlvHdq8n6rSn9Qj0Deg22q6eF+MtH4jtle0uokn6NAzYb6A9R8RXzDewXUB8Ubg46EVxRXlzbzrIjvE6sGV0O6t60yLFyifZbOFxnqegr1VBcGdq11p5dNbJu4zj9UHLj84xVy6HxFY60v8A2sh7wKHaNhgqD0yKtcpYmKKKKkgKKKKACiiigArFZooAgeNtTbSeHLq5i5u8ICJynBBPnVPcOaYdauHvL4P7PE3hQts7dfsNqsjtba6/6aWO1QFZJlEjk45R5fc0hWHEGm6fbxWMKySCJcFuXYt5n70iq3xGnx4rrGgwIMcuAvpjauedFA33z8K9afeQ3sHeRDlqJ13WodO8EoZ2x0Ss9mbdLpy6pDA6nmUYx0IpO1PSoJOcxgKa75+JrO5JQwzRH1ZjWma4V15o5A6noQR/FXjkuiZYy4J88D207qcYHSm3s31q30bWoLu6nSO3RsysztkgA7KijxEk4Apf1rduYedcmlEm8gCMEYOME+vl12rRHhkktn2JBKJoUlVWUOoYBhgjIzuK2Vw6Ly/6RZckrSp7OmJG6uOUbn513UxCgooooAKKKKAMVmiigBQ7TrY3nD8Nsrcve3Uak+i7lvwDVaXcGiQSLFGjJyeElCfzVp8eASafBFnDc5Zd/RSP5qsNUivYtEt7LRoxbThiZ5HCkyHmHng8wxzbbdRWee5Wua6OoXsMGlLBDYcqHmQb81LGv3FjJd88zZ5feHltUpMx07RgZQFdhnlUYAPypLhiEuoRvJlk58sD5/L40tdNUuI3Tw6Vcx4NsBzHYupFQ91ZNp0y90xaBzgDPQ0x8UyvcanbLaWax6aFw4Eag9BuCN85z546fGo2C2aazIfJwxxzGrvQjv0L2qlmxkYFcWnRmW/to0j71nlVRHkDn36ZOwz0zU5qduBZt6gVy8F2I1Pi3S7KRmQS3AHMnUEeIH7imRd0IqaZ9U6Ahj0ayUxLFiFf01OeXbpnAqQrxbx9zDHFknkULk+eK2U0QFFFFABRRRQBiiiigBX4qTvLuEE7d309N6gDDFEeYheYeZHSp/iluW9iJ6GP+aVL5hdK8LrzK2xB6EVjn/ZnToL+NC/xjKrPFEsqkEZ286gLLlS8ET4OfdPrTBrPD8F5GeaNuaMeEAnA/mlWVXguEeU+KMAKPSrW0S3d3Y3HToJkBZcr6Go3UEigVkjAGPKpSzu45bJXQ7YwagNQl53bBpf2TKyIXUSGtnXHXatHCN5NoOsw6raoklxECFSRcrvtmtl8A8ZXONx+9b9FsJprwW8cbEzSosWfPJApt7LQhRUpbPpfS7sX+nWt2By9/EsmPTIzXVXPYW4s7G3tlxiGJU+wxW1ZUckI6sR1APStBifdGyisCipIM0ViigAooooAgeLbVpLRLhBvCfF/if8AnFVdxdqzaPZpcYk7oyhZO6IDEHyBNXZNGssTRuMqykEfA1S/aNo8s+k3tou8tuecD+7l/wBxWepH90zZQm8HEXJu0LRJYCnsOrJJycoIuFIz69aibjXbC/iaRJJY/FjluFGfL+ofX7Vw8LcNrqcBmmHMvkM1L3HCdrDEcIx3zjJ61ZtF4Qm1ds79Kklis5I29MgVy3U6paBjuzV1yKLLTBEzczxxBGbPU4qAvZS4jiHku9J+yZaVgn5RaLcTSBUDksD5gfKrm7PuC5LOWDV9SADiMG3iznGR7x+O9VRw/pkmu31tpcRUPOSoL9B1O/2r6S9ohiiMYmjLonuhhnYelPhFdM1STWkQ+vak2WtoWKqu0jDz+FQvB0T3mvz3aMUgtU5CAdnZvI/Ib/auXWLrktC2ctIck1LdmSg6BNPjea7kOfUDC/warH9pXGTWFOyG8UUUU8yBRRRQAVmiigApF42tAmoCblHLPHv8SNj/ABTzS9xpAZNNWYdYn3+R2/2pdRXiNoSxqIqPS7D/AE+3ktwrRmOQlGA2Zc7V41e/FrFhW5nOwzUhqEd0Ce5cjHTIpcuNNubm655mYn+5vKlX0dKU1bRy385Nju27MKipHHM7E/AV0azOguRBEcrGevrivej6ZJeSiSTaJdzt1q0IOWkY5zSJDRbYiNp5CyhlKgg4IyMHfy2pf4Stnm49sIYLl3YXnN3yucsq5J367gEGu3i3VvZU9gs25XZfGwPur/zUj2K6abjiC51Bl/Ts4eUf5Pt+wP3p8koxsjPFuckWHxbKttByqcHBxTZ2YxmPgyxJ6uZH+7mq+48mZgX6KAQK5uHe1s8OwQ6Tf6V39rAgCTW8uJMHfdW2O5PmKTS6Prt4ovSikbS+1jhG/YI9/JaOdz7VCyKPm3u/mnK0vLW9iWW0uIp4yMh4nDD7inGU30UbUUAFFQvFXE+mcLaeLzVJSAzcsUSDLyt6KP56CqY4n7X9a1EyQ6QqadasMcwHNMf/AGzgfQfWgC5eI+LtE4bQHVb1Elb3IEBeRv8A1G/1OBVScQdod/xZxJpmi6dzWOmyXSNKM/qSqp5iGPQDbp9zVZvdSSTSTyu8kjEtJJI3Mzn4k1M9naE8QNqTRmU20ZMUfUvI2wx+cnyqYxydgbsrll6pBPY3Aa4gkeAZxKikg/PHSlPV9Ukucx2gWKM+9LIeUY+tTEAvo7u6bVrhp7mRRIfFsgOfCo6ADHlSfxGE9oLFcfGtkfxqccsjPP8AKSUsMTZpmgyXk3MHWQZ3ZWBqa164h4e0huXHOdlGfeb0pL0mG8l1BF0xpoZCwJkiPKfr/wA1v4gfUeJtYNpp0Mt2lt4AYl2Zv6mPkN9v/tKqQjS0hkZuptixNI9xM80zEySNliT1NXj2TWa2vBccwULJdyPIx88ZKj8Ck/Qey3ULoLLrEwtEPWGIhpPqeg/NPbWiaBpEVhayyLBCuE8WT1zufrWGrNcRtoU2ndkfxgDLlFyQBj4Cqp1yJ47lJGGAycv1H/0U+3eoyzZBfmx50va3a+32bBMd8h5lPr8KrTdmWrK6FZJCPOu2w1O6sJe9sbqe1fOS0ErRk/MqRmowGs81ajGO69pfFSqANanwBjcKf4opI5qKgBw7ReJZOJOKry6EhNpA5t7Vc7BFOCR/kcnPy9KV8/esZ2FYB3qrLoxI2FCDzO9Xd2dcOW9lo0FyUBlmXmY43x6VSNujXF5BEgyXcD7mvpTQITBpVtFj3UFPprQqbE3jS8itdXu1hX9QW0Q5VHxYk/mq7jZtVvEid+UM2N6b+MJmlnv7mNyoedlyOpC+EftmlnhkKutW8l6AyrIC/N0wds/TOa7DUlTUV6ORFxdSUn7LK4b4bsrO02DBnj5SwO5z1PzphsbG10+2WCyt4reBRgRxqAK06dfWd9bLPYSK8HMyow6HlJH8V7urjlUquWf+1Bk15uvUc5s9JRpqEVY3vNynwYB9cZqE18S3FucoDsem1SFkk2DJcIFZj4VzuB8axqkf6GfhnFZ2PWmVjLC0cjAjHwNa+UZ2/Fb9YdxcnoACa40lV/d2Pxq6Fy6Lev6a9rO1xGuYJDuVHuk+vzqIzT8SrK0coDIwwwIyCKVNb0r2JxLCSbZjtnqp9D/vWiE76ZmnC20RlFee8A23opgo622FeCcCssa8sc1BdkzwTae28R2y42VgfzX0LcSrYadNOxwsEJb7CqR7KIe813vSMhRn81aXHV6YdFS1UkPeSrHseqg5b9gPrWujHJpGWtPGLYgauW9ltklbfl53+LGljVJ+4iPIMNLt9KZ9UiM11ufCAAKSNXuRdXruhzEvgj+Q866fm1Pip66zleFD5Km+Is3snsHh0N7ueaQxzykxwg+BQNs/MkGnsTIowoAFVb2d8V21nZro985jYSH2dj7p5j7vwOascsGHgRpG9ANh9a8xUVpHqqbTjo3SXRB8IFR2pahcSRd0kRbPmBXVBFIrM9wFGTso3x9a3lF94jlFLGcKt1m0vI7omUEA7iuBoSBl2Apu42dljBVgCeg86RnZ3clzzYq0eC5dOsXKQjxPzD0rE0treQPC+wcYNR7LjflzXPOcAZBBPnV10q+EPJpt0kjKIyQpIz60VJ/6go25ztRV82JwiRxNeHOFJrJNeJPdx6mnIXcsvsdgXvppT6gCmDja59q4ktLX+m1iycf3Mc/sBUN2SELG3xbr9a2zSm84i1C5boZmVTnyXwj9q6ngwvO/o5fnztC3siOK7v2O0dlYCWU93H8PU/akTpt6VMcVX3tmrOsbZig/TX0J/qP32+lQckmNhu1ZvMrfJV/xGjw6Xx0l7exg4Ent4eLdOe6wV5mC5OwblOCau178LttivnNUwchsN6imjTuM7+BLW0mEDRqyo88nOX5c7knmwTg+lYKkHLaOjSqKOmWxNqiJlncDH4rzFq8kpAjw6noSpGK0Q2Fk3I8shm5d15jt9q7w0S78ygCs1jWhK4mimaR5rqbOfdUClgskanw5+dPXFcto0eVKMyjffpVd3tyObbYetWihczE8zHJyAPKo66laRSAeg3omnZ/CgzmsGMpbyOfJT1piQpu5GZNFXLp3ZNw9Pp9tNPxDEsskKO698uxIBI60U2wrIqA1qlOCorZWqb3xVihZ/ZlMttYvM5xgFv3rnmvRYaTcXjf+QglfixO35NcPDLMNJmAJA7punyNc/FjFdOtkBIVn3HrgV1aEsKE5rpy/Jjn5EIPgpyyEZ5jljuc1riXxczb1rJJc533reK5XTpnrmrBII6E1mvLb1IE1pnFOqabGsUcoljXos2SQPQHrUnJ2g3ZQD2KPPnl8g/ilDzrWdw30qjhHthiqSXGM0/Fa3aN31ssbY25ADk1DSXUlyrSA+77wHkPWo+vcTskishIYHY1Cgkwc5PpI212Y0HexgjPVRvXfbPDezoryIkC+JubbOPL4muS7jSO+VEUBc9B092t1jGrzwxsPAxGQNs9KnBXIzdiVfXAGISMcoO2/lRXQtvAFAEEWw/8AzFFMwKZH/9k="/>
          <p:cNvSpPr>
            <a:spLocks noChangeAspect="1" noChangeArrowheads="1"/>
          </p:cNvSpPr>
          <p:nvPr/>
        </p:nvSpPr>
        <p:spPr bwMode="auto">
          <a:xfrm>
            <a:off x="63500" y="-644525"/>
            <a:ext cx="885825" cy="1323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4102" name="Picture 6" descr="http://www.thesaleswhisperer.com/wp-content/uploads/2011/01/cheesy-sales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7950" y="2514600"/>
            <a:ext cx="2381250" cy="3562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506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Why Text Codes?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3733800"/>
          </a:xfrm>
        </p:spPr>
        <p:txBody>
          <a:bodyPr>
            <a:no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Whether books or other materials can be marked up or not, it’s important for students to have a useful set of response codes. When addressing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difficult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text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, students need to attack the page,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go past the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surface, and dig out the meaning with very active strategies.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C900432530[1]"/>
          <p:cNvPicPr>
            <a:picLocks noChangeAspect="1" noChangeArrowheads="1"/>
          </p:cNvPicPr>
          <p:nvPr/>
        </p:nvPicPr>
        <p:blipFill>
          <a:blip r:embed="rId2">
            <a:lum bright="-10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577" y="152400"/>
            <a:ext cx="3860223" cy="35322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2" name="Rectangle 1"/>
          <p:cNvSpPr/>
          <p:nvPr/>
        </p:nvSpPr>
        <p:spPr>
          <a:xfrm>
            <a:off x="27709" y="4734342"/>
            <a:ext cx="9116291" cy="2123658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When you read something that makes you say, “yeah, I knew that” or “I predicted that” or “I saw that coming.”</a:t>
            </a:r>
          </a:p>
          <a:p>
            <a:r>
              <a:rPr lang="en-US" sz="2400" b="1" i="1" dirty="0">
                <a:solidFill>
                  <a:srgbClr val="000000"/>
                </a:solidFill>
                <a:latin typeface="Georgia" panose="02040502050405020303" pitchFamily="18" charset="0"/>
              </a:rPr>
              <a:t>Have students connect to their background knowledge on a key term, idea, or prediction that they made.</a:t>
            </a:r>
            <a:endParaRPr lang="en-US" sz="2400" i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8493" y="3918734"/>
            <a:ext cx="9192493" cy="297004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When you run across something that contradicts what you know or expect. When you have a question, need clarification or are unsure</a:t>
            </a:r>
          </a:p>
          <a:p>
            <a:endParaRPr lang="en-US" sz="1600" b="1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i="1" dirty="0">
                <a:solidFill>
                  <a:srgbClr val="000000"/>
                </a:solidFill>
                <a:latin typeface="Georgia" panose="02040502050405020303" pitchFamily="18" charset="0"/>
              </a:rPr>
              <a:t>This symbol could be used for a prediction that ends up being false or goes against their background knowledge.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i="1" dirty="0">
                <a:solidFill>
                  <a:srgbClr val="000000"/>
                </a:solidFill>
                <a:latin typeface="Georgia" panose="02040502050405020303" pitchFamily="18" charset="0"/>
              </a:rPr>
              <a:t>This symbol should denote a student unraveling their current thinking and replacing it with something correct or new. 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2050" name="Picture 2" descr="MC900432537[1]"/>
          <p:cNvPicPr>
            <a:picLocks noChangeAspect="1" noChangeArrowheads="1"/>
          </p:cNvPicPr>
          <p:nvPr/>
        </p:nvPicPr>
        <p:blipFill>
          <a:blip r:embed="rId2">
            <a:lum bright="-10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776" y="228601"/>
            <a:ext cx="3291752" cy="32917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04686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8" y="3657600"/>
            <a:ext cx="911629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When you discover something new, surprising, exciting, or fun that makes you say cool, whoa, yuck, no way, awesome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2400" y="152400"/>
            <a:ext cx="2497800" cy="3447098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1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! </a:t>
            </a:r>
          </a:p>
        </p:txBody>
      </p:sp>
    </p:spTree>
    <p:extLst>
      <p:ext uri="{BB962C8B-B14F-4D97-AF65-F5344CB8AC3E}">
        <p14:creationId xmlns:p14="http://schemas.microsoft.com/office/powerpoint/2010/main" val="39949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8" y="4343400"/>
            <a:ext cx="911629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When you read something that seems important, vital, key, memorable, or powerful</a:t>
            </a: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3074" name="Picture 2" descr="MC900441385[1]"/>
          <p:cNvPicPr>
            <a:picLocks noChangeAspect="1" noChangeArrowheads="1"/>
          </p:cNvPicPr>
          <p:nvPr/>
        </p:nvPicPr>
        <p:blipFill>
          <a:blip r:embed="rId2">
            <a:lum bright="-10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2922">
            <a:off x="2891754" y="678056"/>
            <a:ext cx="2907190" cy="29071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632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7709" y="3707882"/>
            <a:ext cx="91162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When the reading really make you see or visualize something 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4098" name="Picture 2" descr="MC900238189[1]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0"/>
            <a:ext cx="5334000" cy="3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0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927" y="4191000"/>
            <a:ext cx="9116291" cy="224676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</a:rPr>
              <a:t>When you have a connection between</a:t>
            </a:r>
          </a:p>
          <a:p>
            <a:pPr algn="ctr"/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– TO – TEXT 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Make a connection to something else that you have read </a:t>
            </a:r>
            <a:endParaRPr lang="en-US" sz="2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5122" name="il_fi" descr="http://cdn.pimpmyspace.org/media/pms/c/ki/ix/x5/infinityjh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"/>
            <a:ext cx="6372566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116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502</Words>
  <Application>Microsoft Office PowerPoint</Application>
  <PresentationFormat>On-screen Show (4:3)</PresentationFormat>
  <Paragraphs>54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 Pop</vt:lpstr>
      <vt:lpstr>Reading strategy to increase Literacy: Text Coding</vt:lpstr>
      <vt:lpstr>Text Coding is the Answer!</vt:lpstr>
      <vt:lpstr>Why Text Codes?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Modifying Text Codes for Writing</vt:lpstr>
      <vt:lpstr>R.A.C.E. Constructed Response Writing Method</vt:lpstr>
      <vt:lpstr>Reference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Text Codes?</dc:title>
  <dc:creator>Johnson, Jamarla</dc:creator>
  <cp:lastModifiedBy>Jones, Bishonna</cp:lastModifiedBy>
  <cp:revision>3</cp:revision>
  <dcterms:created xsi:type="dcterms:W3CDTF">2014-08-26T20:45:30Z</dcterms:created>
  <dcterms:modified xsi:type="dcterms:W3CDTF">2014-09-15T12:57:37Z</dcterms:modified>
</cp:coreProperties>
</file>